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0"/>
  </p:notesMasterIdLst>
  <p:sldIdLst>
    <p:sldId id="258" r:id="rId2"/>
    <p:sldId id="267" r:id="rId3"/>
    <p:sldId id="257" r:id="rId4"/>
    <p:sldId id="268" r:id="rId5"/>
    <p:sldId id="269" r:id="rId6"/>
    <p:sldId id="270" r:id="rId7"/>
    <p:sldId id="271" r:id="rId8"/>
    <p:sldId id="260" r:id="rId9"/>
    <p:sldId id="261" r:id="rId10"/>
    <p:sldId id="273" r:id="rId11"/>
    <p:sldId id="274" r:id="rId12"/>
    <p:sldId id="262" r:id="rId13"/>
    <p:sldId id="275" r:id="rId14"/>
    <p:sldId id="276" r:id="rId15"/>
    <p:sldId id="263" r:id="rId16"/>
    <p:sldId id="265" r:id="rId17"/>
    <p:sldId id="288" r:id="rId18"/>
    <p:sldId id="266" r:id="rId19"/>
    <p:sldId id="277" r:id="rId20"/>
    <p:sldId id="289" r:id="rId21"/>
    <p:sldId id="298" r:id="rId22"/>
    <p:sldId id="294" r:id="rId23"/>
    <p:sldId id="295" r:id="rId24"/>
    <p:sldId id="296" r:id="rId25"/>
    <p:sldId id="297" r:id="rId26"/>
    <p:sldId id="278" r:id="rId27"/>
    <p:sldId id="279" r:id="rId28"/>
    <p:sldId id="291" r:id="rId29"/>
    <p:sldId id="292" r:id="rId30"/>
    <p:sldId id="280" r:id="rId31"/>
    <p:sldId id="293" r:id="rId32"/>
    <p:sldId id="282" r:id="rId33"/>
    <p:sldId id="284" r:id="rId34"/>
    <p:sldId id="285" r:id="rId35"/>
    <p:sldId id="299" r:id="rId36"/>
    <p:sldId id="300" r:id="rId37"/>
    <p:sldId id="287"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8" autoAdjust="0"/>
    <p:restoredTop sz="82301"/>
  </p:normalViewPr>
  <p:slideViewPr>
    <p:cSldViewPr snapToGrid="0">
      <p:cViewPr varScale="1">
        <p:scale>
          <a:sx n="78" d="100"/>
          <a:sy n="78" d="100"/>
        </p:scale>
        <p:origin x="2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223079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109609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251369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3361910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24</a:t>
            </a:fld>
            <a:endParaRPr lang="en-US"/>
          </a:p>
        </p:txBody>
      </p:sp>
    </p:spTree>
    <p:extLst>
      <p:ext uri="{BB962C8B-B14F-4D97-AF65-F5344CB8AC3E}">
        <p14:creationId xmlns:p14="http://schemas.microsoft.com/office/powerpoint/2010/main" val="146020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81384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26</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240034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31</a:t>
            </a:fld>
            <a:endParaRPr lang="en-US"/>
          </a:p>
        </p:txBody>
      </p:sp>
    </p:spTree>
    <p:extLst>
      <p:ext uri="{BB962C8B-B14F-4D97-AF65-F5344CB8AC3E}">
        <p14:creationId xmlns:p14="http://schemas.microsoft.com/office/powerpoint/2010/main" val="397057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55610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privileges If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33365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2960347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00853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38</a:t>
            </a:fld>
            <a:endParaRPr lang="en-US"/>
          </a:p>
        </p:txBody>
      </p:sp>
    </p:spTree>
    <p:extLst>
      <p:ext uri="{BB962C8B-B14F-4D97-AF65-F5344CB8AC3E}">
        <p14:creationId xmlns:p14="http://schemas.microsoft.com/office/powerpoint/2010/main" val="3612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137292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832031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11.wdp"/><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3.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45.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microsoft.com/office/2007/relationships/hdphoto" Target="../media/hdphoto16.wdp"/><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2.png"/><Relationship Id="rId5" Type="http://schemas.microsoft.com/office/2007/relationships/hdphoto" Target="../media/hdphoto15.wdp"/><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3"/>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4"/>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9"/>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9"/>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291513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17727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3"/>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4"/>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5"/>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6"/>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7"/>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3"/>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2516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8350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1581538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202968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82FE-32C6-724D-872C-68338AB6556F}"/>
              </a:ext>
            </a:extLst>
          </p:cNvPr>
          <p:cNvSpPr>
            <a:spLocks noGrp="1"/>
          </p:cNvSpPr>
          <p:nvPr>
            <p:ph type="title"/>
          </p:nvPr>
        </p:nvSpPr>
        <p:spPr/>
        <p:txBody>
          <a:bodyPr/>
          <a:lstStyle/>
          <a:p>
            <a:r>
              <a:rPr lang="en-US" dirty="0"/>
              <a:t>Oracle vs Snowflake</a:t>
            </a:r>
          </a:p>
        </p:txBody>
      </p:sp>
      <p:sp>
        <p:nvSpPr>
          <p:cNvPr id="4" name="Slide Number Placeholder 3">
            <a:extLst>
              <a:ext uri="{FF2B5EF4-FFF2-40B4-BE49-F238E27FC236}">
                <a16:creationId xmlns:a16="http://schemas.microsoft.com/office/drawing/2014/main" id="{07C54569-7FEB-8046-BF16-41758E928A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graphicFrame>
        <p:nvGraphicFramePr>
          <p:cNvPr id="5" name="Table 4">
            <a:extLst>
              <a:ext uri="{FF2B5EF4-FFF2-40B4-BE49-F238E27FC236}">
                <a16:creationId xmlns:a16="http://schemas.microsoft.com/office/drawing/2014/main" id="{EDB45D34-052C-0340-8297-62E08909D0DF}"/>
              </a:ext>
            </a:extLst>
          </p:cNvPr>
          <p:cNvGraphicFramePr>
            <a:graphicFrameLocks noGrp="1"/>
          </p:cNvGraphicFramePr>
          <p:nvPr>
            <p:extLst>
              <p:ext uri="{D42A27DB-BD31-4B8C-83A1-F6EECF244321}">
                <p14:modId xmlns:p14="http://schemas.microsoft.com/office/powerpoint/2010/main" val="4190980535"/>
              </p:ext>
            </p:extLst>
          </p:nvPr>
        </p:nvGraphicFramePr>
        <p:xfrm>
          <a:off x="663671" y="1272114"/>
          <a:ext cx="11232000" cy="5326930"/>
        </p:xfrm>
        <a:graphic>
          <a:graphicData uri="http://schemas.openxmlformats.org/drawingml/2006/table">
            <a:tbl>
              <a:tblPr firstRow="1" bandRow="1">
                <a:tableStyleId>{69CF1AB2-1976-4502-BF36-3FF5EA218861}</a:tableStyleId>
              </a:tblPr>
              <a:tblGrid>
                <a:gridCol w="1680379">
                  <a:extLst>
                    <a:ext uri="{9D8B030D-6E8A-4147-A177-3AD203B41FA5}">
                      <a16:colId xmlns:a16="http://schemas.microsoft.com/office/drawing/2014/main" val="1493066097"/>
                    </a:ext>
                  </a:extLst>
                </a:gridCol>
                <a:gridCol w="4973580">
                  <a:extLst>
                    <a:ext uri="{9D8B030D-6E8A-4147-A177-3AD203B41FA5}">
                      <a16:colId xmlns:a16="http://schemas.microsoft.com/office/drawing/2014/main" val="2560921533"/>
                    </a:ext>
                  </a:extLst>
                </a:gridCol>
                <a:gridCol w="4578041">
                  <a:extLst>
                    <a:ext uri="{9D8B030D-6E8A-4147-A177-3AD203B41FA5}">
                      <a16:colId xmlns:a16="http://schemas.microsoft.com/office/drawing/2014/main" val="2438896072"/>
                    </a:ext>
                  </a:extLst>
                </a:gridCol>
              </a:tblGrid>
              <a:tr h="377465">
                <a:tc>
                  <a:txBody>
                    <a:bodyPr/>
                    <a:lstStyle/>
                    <a:p>
                      <a:r>
                        <a:rPr lang="en-US" dirty="0">
                          <a:solidFill>
                            <a:schemeClr val="bg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accent1">
                        <a:lumMod val="50000"/>
                      </a:schemeClr>
                    </a:solidFill>
                  </a:tcPr>
                </a:tc>
                <a:tc>
                  <a:txBody>
                    <a:bodyPr/>
                    <a:lstStyle/>
                    <a:p>
                      <a:r>
                        <a:rPr lang="en-US" dirty="0">
                          <a:solidFill>
                            <a:schemeClr val="bg1"/>
                          </a:solidFill>
                        </a:rPr>
                        <a:t>Oracle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accent1">
                        <a:lumMod val="50000"/>
                      </a:schemeClr>
                    </a:solidFill>
                  </a:tcPr>
                </a:tc>
                <a:tc>
                  <a:txBody>
                    <a:bodyPr/>
                    <a:lstStyle/>
                    <a:p>
                      <a:r>
                        <a:rPr lang="en-US" dirty="0">
                          <a:solidFill>
                            <a:schemeClr val="bg1"/>
                          </a:solidFill>
                        </a:rPr>
                        <a:t>Snowflake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solidFill>
                      <a:schemeClr val="accent1">
                        <a:lumMod val="50000"/>
                      </a:schemeClr>
                    </a:solidFill>
                  </a:tcPr>
                </a:tc>
                <a:extLst>
                  <a:ext uri="{0D108BD9-81ED-4DB2-BD59-A6C34878D82A}">
                    <a16:rowId xmlns:a16="http://schemas.microsoft.com/office/drawing/2014/main" val="2226557966"/>
                  </a:ext>
                </a:extLst>
              </a:tr>
              <a:tr h="286563">
                <a:tc>
                  <a:txBody>
                    <a:bodyPr/>
                    <a:lstStyle/>
                    <a:p>
                      <a:r>
                        <a:rPr lang="en-US" dirty="0"/>
                        <a:t>Workload</a:t>
                      </a:r>
                    </a:p>
                  </a:txBody>
                  <a:tcPr>
                    <a:lnT w="12700" cap="flat" cmpd="sng" algn="ctr">
                      <a:solidFill>
                        <a:schemeClr val="tx1"/>
                      </a:solidFill>
                      <a:prstDash val="solid"/>
                      <a:round/>
                      <a:headEnd type="none" w="med" len="med"/>
                      <a:tailEnd type="none" w="med" len="med"/>
                    </a:lnT>
                  </a:tcPr>
                </a:tc>
                <a:tc>
                  <a:txBody>
                    <a:bodyPr/>
                    <a:lstStyle/>
                    <a:p>
                      <a:r>
                        <a:rPr lang="en-US" dirty="0"/>
                        <a:t>Transactional or Data Warehouse (OLTP or OLAP)</a:t>
                      </a:r>
                    </a:p>
                  </a:txBody>
                  <a:tcPr>
                    <a:lnT w="12700" cap="flat" cmpd="sng" algn="ctr">
                      <a:solidFill>
                        <a:schemeClr val="tx1"/>
                      </a:solidFill>
                      <a:prstDash val="solid"/>
                      <a:round/>
                      <a:headEnd type="none" w="med" len="med"/>
                      <a:tailEnd type="none" w="med" len="med"/>
                    </a:lnT>
                  </a:tcPr>
                </a:tc>
                <a:tc>
                  <a:txBody>
                    <a:bodyPr/>
                    <a:lstStyle/>
                    <a:p>
                      <a:r>
                        <a:rPr lang="en-US" dirty="0"/>
                        <a:t>Pure Data Warehouse (OLAP only)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6795136"/>
                  </a:ext>
                </a:extLst>
              </a:tr>
              <a:tr h="377465">
                <a:tc>
                  <a:txBody>
                    <a:bodyPr/>
                    <a:lstStyle/>
                    <a:p>
                      <a:r>
                        <a:rPr lang="en-US" dirty="0"/>
                        <a:t>Deployed</a:t>
                      </a:r>
                    </a:p>
                  </a:txBody>
                  <a:tcPr/>
                </a:tc>
                <a:tc>
                  <a:txBody>
                    <a:bodyPr/>
                    <a:lstStyle/>
                    <a:p>
                      <a:r>
                        <a:rPr lang="en-US" dirty="0"/>
                        <a:t>On Premise</a:t>
                      </a:r>
                    </a:p>
                  </a:txBody>
                  <a:tcPr/>
                </a:tc>
                <a:tc>
                  <a:txBody>
                    <a:bodyPr/>
                    <a:lstStyle/>
                    <a:p>
                      <a:r>
                        <a:rPr lang="en-US" dirty="0"/>
                        <a:t>On the Public Cloud (AWS, Azure and GCP)</a:t>
                      </a:r>
                    </a:p>
                  </a:txBody>
                  <a:tcPr/>
                </a:tc>
                <a:extLst>
                  <a:ext uri="{0D108BD9-81ED-4DB2-BD59-A6C34878D82A}">
                    <a16:rowId xmlns:a16="http://schemas.microsoft.com/office/drawing/2014/main" val="3996221356"/>
                  </a:ext>
                </a:extLst>
              </a:tr>
              <a:tr h="377465">
                <a:tc>
                  <a:txBody>
                    <a:bodyPr/>
                    <a:lstStyle/>
                    <a:p>
                      <a:r>
                        <a:rPr lang="en-US" dirty="0"/>
                        <a:t>Cost</a:t>
                      </a:r>
                    </a:p>
                  </a:txBody>
                  <a:tcPr/>
                </a:tc>
                <a:tc>
                  <a:txBody>
                    <a:bodyPr/>
                    <a:lstStyle/>
                    <a:p>
                      <a:r>
                        <a:rPr lang="en-US" dirty="0"/>
                        <a:t>Fixed Charge - per user and per CPU (can have significant upfront costs)</a:t>
                      </a:r>
                    </a:p>
                  </a:txBody>
                  <a:tcPr/>
                </a:tc>
                <a:tc>
                  <a:txBody>
                    <a:bodyPr/>
                    <a:lstStyle/>
                    <a:p>
                      <a:r>
                        <a:rPr lang="en-US" dirty="0"/>
                        <a:t>Flexible charging – pay only for consumption (min charge 60 sec. No hardware costs)</a:t>
                      </a:r>
                    </a:p>
                  </a:txBody>
                  <a:tcPr/>
                </a:tc>
                <a:extLst>
                  <a:ext uri="{0D108BD9-81ED-4DB2-BD59-A6C34878D82A}">
                    <a16:rowId xmlns:a16="http://schemas.microsoft.com/office/drawing/2014/main" val="215127769"/>
                  </a:ext>
                </a:extLst>
              </a:tr>
              <a:tr h="377465">
                <a:tc>
                  <a:txBody>
                    <a:bodyPr/>
                    <a:lstStyle/>
                    <a:p>
                      <a:r>
                        <a:rPr lang="en-US" dirty="0"/>
                        <a:t>High Availability and Disaster Recovery</a:t>
                      </a:r>
                    </a:p>
                  </a:txBody>
                  <a:tcPr/>
                </a:tc>
                <a:tc>
                  <a:txBody>
                    <a:bodyPr/>
                    <a:lstStyle/>
                    <a:p>
                      <a:r>
                        <a:rPr lang="en-US" dirty="0"/>
                        <a:t>Real Application Clusters and a standby database.</a:t>
                      </a:r>
                    </a:p>
                    <a:p>
                      <a:r>
                        <a:rPr lang="en-US" dirty="0"/>
                        <a:t>(can be very expensive)</a:t>
                      </a:r>
                    </a:p>
                  </a:txBody>
                  <a:tcPr/>
                </a:tc>
                <a:tc>
                  <a:txBody>
                    <a:bodyPr/>
                    <a:lstStyle/>
                    <a:p>
                      <a:r>
                        <a:rPr lang="en-US" dirty="0"/>
                        <a:t>Data is automatically replicated to 3 zones without additional cost.</a:t>
                      </a:r>
                    </a:p>
                  </a:txBody>
                  <a:tcPr/>
                </a:tc>
                <a:extLst>
                  <a:ext uri="{0D108BD9-81ED-4DB2-BD59-A6C34878D82A}">
                    <a16:rowId xmlns:a16="http://schemas.microsoft.com/office/drawing/2014/main" val="2383952176"/>
                  </a:ext>
                </a:extLst>
              </a:tr>
              <a:tr h="377465">
                <a:tc>
                  <a:txBody>
                    <a:bodyPr/>
                    <a:lstStyle/>
                    <a:p>
                      <a:r>
                        <a:rPr lang="en-US" dirty="0"/>
                        <a:t>Options to Scale</a:t>
                      </a:r>
                    </a:p>
                  </a:txBody>
                  <a:tcPr/>
                </a:tc>
                <a:tc>
                  <a:txBody>
                    <a:bodyPr/>
                    <a:lstStyle/>
                    <a:p>
                      <a:r>
                        <a:rPr lang="en-US" dirty="0"/>
                        <a:t>Fixed. Only able to deploy a bigger machine or add hardware to a RAC cluster</a:t>
                      </a:r>
                    </a:p>
                  </a:txBody>
                  <a:tcPr/>
                </a:tc>
                <a:tc>
                  <a:txBody>
                    <a:bodyPr/>
                    <a:lstStyle/>
                    <a:p>
                      <a:r>
                        <a:rPr lang="en-US" dirty="0"/>
                        <a:t>8 levels of scaling from XS -&gt; 4XL</a:t>
                      </a:r>
                    </a:p>
                    <a:p>
                      <a:r>
                        <a:rPr lang="en-US" dirty="0"/>
                        <a:t>Plus you can also implement auto scaling </a:t>
                      </a:r>
                    </a:p>
                    <a:p>
                      <a:r>
                        <a:rPr lang="en-US" dirty="0"/>
                        <a:t>Only pay for the compute resources used.</a:t>
                      </a:r>
                    </a:p>
                  </a:txBody>
                  <a:tcPr/>
                </a:tc>
                <a:extLst>
                  <a:ext uri="{0D108BD9-81ED-4DB2-BD59-A6C34878D82A}">
                    <a16:rowId xmlns:a16="http://schemas.microsoft.com/office/drawing/2014/main" val="2048688425"/>
                  </a:ext>
                </a:extLst>
              </a:tr>
              <a:tr h="377465">
                <a:tc>
                  <a:txBody>
                    <a:bodyPr/>
                    <a:lstStyle/>
                    <a:p>
                      <a:r>
                        <a:rPr lang="en-US" dirty="0"/>
                        <a:t>Option to Scale out (</a:t>
                      </a:r>
                      <a:r>
                        <a:rPr lang="en-US" dirty="0" err="1"/>
                        <a:t>ie</a:t>
                      </a:r>
                      <a:r>
                        <a:rPr lang="en-US" dirty="0"/>
                        <a:t> more users)</a:t>
                      </a:r>
                    </a:p>
                  </a:txBody>
                  <a:tcPr/>
                </a:tc>
                <a:tc>
                  <a:txBody>
                    <a:bodyPr/>
                    <a:lstStyle/>
                    <a:p>
                      <a:r>
                        <a:rPr lang="en-US" dirty="0"/>
                        <a:t>Again there is a fixed cost as seen above</a:t>
                      </a:r>
                    </a:p>
                  </a:txBody>
                  <a:tcPr/>
                </a:tc>
                <a:tc>
                  <a:txBody>
                    <a:bodyPr/>
                    <a:lstStyle/>
                    <a:p>
                      <a:r>
                        <a:rPr lang="en-US" dirty="0"/>
                        <a:t>Automatic scale out built in with up to 10X the number of users.  Additional resources are added and removed and you only pay for the resources used. </a:t>
                      </a:r>
                    </a:p>
                  </a:txBody>
                  <a:tcPr/>
                </a:tc>
                <a:extLst>
                  <a:ext uri="{0D108BD9-81ED-4DB2-BD59-A6C34878D82A}">
                    <a16:rowId xmlns:a16="http://schemas.microsoft.com/office/drawing/2014/main" val="3101771335"/>
                  </a:ext>
                </a:extLst>
              </a:tr>
              <a:tr h="377465">
                <a:tc>
                  <a:txBody>
                    <a:bodyPr/>
                    <a:lstStyle/>
                    <a:p>
                      <a:r>
                        <a:rPr lang="en-US" dirty="0"/>
                        <a:t>Upgrades and Patches</a:t>
                      </a:r>
                    </a:p>
                  </a:txBody>
                  <a:tcPr/>
                </a:tc>
                <a:tc>
                  <a:txBody>
                    <a:bodyPr/>
                    <a:lstStyle/>
                    <a:p>
                      <a:r>
                        <a:rPr lang="en-US" dirty="0"/>
                        <a:t>Patches release on a regular schedule and must be installed by the customer on each DB</a:t>
                      </a:r>
                    </a:p>
                  </a:txBody>
                  <a:tcPr/>
                </a:tc>
                <a:tc>
                  <a:txBody>
                    <a:bodyPr/>
                    <a:lstStyle/>
                    <a:p>
                      <a:r>
                        <a:rPr lang="en-US" dirty="0"/>
                        <a:t>Automatically done and transparently applied</a:t>
                      </a:r>
                    </a:p>
                    <a:p>
                      <a:endParaRPr lang="en-US" dirty="0"/>
                    </a:p>
                  </a:txBody>
                  <a:tcPr/>
                </a:tc>
                <a:extLst>
                  <a:ext uri="{0D108BD9-81ED-4DB2-BD59-A6C34878D82A}">
                    <a16:rowId xmlns:a16="http://schemas.microsoft.com/office/drawing/2014/main" val="716747976"/>
                  </a:ext>
                </a:extLst>
              </a:tr>
              <a:tr h="377465">
                <a:tc>
                  <a:txBody>
                    <a:bodyPr/>
                    <a:lstStyle/>
                    <a:p>
                      <a:r>
                        <a:rPr lang="en-US" dirty="0"/>
                        <a:t>Management overhead </a:t>
                      </a:r>
                    </a:p>
                  </a:txBody>
                  <a:tcPr/>
                </a:tc>
                <a:tc>
                  <a:txBody>
                    <a:bodyPr/>
                    <a:lstStyle/>
                    <a:p>
                      <a:r>
                        <a:rPr lang="en-US" dirty="0"/>
                        <a:t>Highly complex DB platform that usually needs at least one DBA</a:t>
                      </a:r>
                    </a:p>
                  </a:txBody>
                  <a:tcPr/>
                </a:tc>
                <a:tc>
                  <a:txBody>
                    <a:bodyPr/>
                    <a:lstStyle/>
                    <a:p>
                      <a:r>
                        <a:rPr lang="en-US" dirty="0"/>
                        <a:t>Don’t need one other than to help monitor costs of storage </a:t>
                      </a:r>
                    </a:p>
                  </a:txBody>
                  <a:tcPr/>
                </a:tc>
                <a:extLst>
                  <a:ext uri="{0D108BD9-81ED-4DB2-BD59-A6C34878D82A}">
                    <a16:rowId xmlns:a16="http://schemas.microsoft.com/office/drawing/2014/main" val="2450731524"/>
                  </a:ext>
                </a:extLst>
              </a:tr>
              <a:tr h="377465">
                <a:tc>
                  <a:txBody>
                    <a:bodyPr/>
                    <a:lstStyle/>
                    <a:p>
                      <a:r>
                        <a:rPr lang="en-US" dirty="0"/>
                        <a:t>Partitions and indexes</a:t>
                      </a:r>
                    </a:p>
                  </a:txBody>
                  <a:tcPr/>
                </a:tc>
                <a:tc>
                  <a:txBody>
                    <a:bodyPr/>
                    <a:lstStyle/>
                    <a:p>
                      <a:r>
                        <a:rPr lang="en-US" dirty="0"/>
                        <a:t>Manually defined partitions and sub-partitions </a:t>
                      </a:r>
                    </a:p>
                    <a:p>
                      <a:r>
                        <a:rPr lang="en-US" dirty="0"/>
                        <a:t>14 types of indexes – with significant system overhead</a:t>
                      </a:r>
                    </a:p>
                  </a:txBody>
                  <a:tcPr/>
                </a:tc>
                <a:tc>
                  <a:txBody>
                    <a:bodyPr/>
                    <a:lstStyle/>
                    <a:p>
                      <a:r>
                        <a:rPr lang="en-US" dirty="0"/>
                        <a:t>Automatic partitions </a:t>
                      </a:r>
                    </a:p>
                    <a:p>
                      <a:r>
                        <a:rPr lang="en-US" dirty="0"/>
                        <a:t>Zero – snowflake implements automatic partitions </a:t>
                      </a:r>
                    </a:p>
                  </a:txBody>
                  <a:tcPr/>
                </a:tc>
                <a:extLst>
                  <a:ext uri="{0D108BD9-81ED-4DB2-BD59-A6C34878D82A}">
                    <a16:rowId xmlns:a16="http://schemas.microsoft.com/office/drawing/2014/main" val="1242150023"/>
                  </a:ext>
                </a:extLst>
              </a:tr>
            </a:tbl>
          </a:graphicData>
        </a:graphic>
      </p:graphicFrame>
    </p:spTree>
    <p:extLst>
      <p:ext uri="{BB962C8B-B14F-4D97-AF65-F5344CB8AC3E}">
        <p14:creationId xmlns:p14="http://schemas.microsoft.com/office/powerpoint/2010/main" val="36704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3"/>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4"/>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10596</TotalTime>
  <Words>7041</Words>
  <Application>Microsoft Macintosh PowerPoint</Application>
  <PresentationFormat>Widescreen</PresentationFormat>
  <Paragraphs>775</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 </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Estimating Approximate Values</vt:lpstr>
      <vt:lpstr>Persisted Query Results</vt:lpstr>
      <vt:lpstr>Query Profile to Analyze Queries</vt:lpstr>
      <vt:lpstr>Query Profile</vt:lpstr>
      <vt:lpstr>Query Profile</vt:lpstr>
      <vt:lpstr>Estimating with HyperLogLog (HLL)</vt:lpstr>
      <vt:lpstr>Oracle vs Snowflake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132</cp:revision>
  <cp:lastPrinted>2020-06-03T15:24:31Z</cp:lastPrinted>
  <dcterms:created xsi:type="dcterms:W3CDTF">2020-05-21T23:33:39Z</dcterms:created>
  <dcterms:modified xsi:type="dcterms:W3CDTF">2020-06-04T14:47:13Z</dcterms:modified>
</cp:coreProperties>
</file>